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346" r:id="rId2"/>
    <p:sldId id="345" r:id="rId3"/>
    <p:sldId id="316" r:id="rId4"/>
    <p:sldId id="364" r:id="rId5"/>
    <p:sldId id="474" r:id="rId6"/>
    <p:sldId id="476" r:id="rId7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936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5/18/24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6DE63A-3D17-4D62-05AA-7F846D4B51CE}"/>
              </a:ext>
            </a:extLst>
          </p:cNvPr>
          <p:cNvSpPr txBox="1"/>
          <p:nvPr/>
        </p:nvSpPr>
        <p:spPr>
          <a:xfrm>
            <a:off x="763674" y="128273"/>
            <a:ext cx="4189325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B66B6B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背景</a:t>
            </a:r>
          </a:p>
          <a:p>
            <a:pPr algn="l"/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汤豪舍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》(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Tannhauser)，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理查德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·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瓦格纳的三幕歌剧。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1845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年在德国德累斯顿首演。剧中著名的咏叹调有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维纳斯赞美诗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、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伊丽莎白的祈祷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、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夜空星之歌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。剧本由瓦格纳根据几首中世纪传说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(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以汤豪舍骑士的传说为主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)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创作。</a:t>
            </a:r>
          </a:p>
          <a:p>
            <a:pPr algn="l"/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汤豪舍与维纳斯已共同生活一年了。他回到自己家乡的村庄，参加歌唱比赛去求得伊丽莎白的垂青。正当沃尔夫勒姆和其他人盛赞理想的爱情时，汤豪舍却忘我地唱起肉欲之爱的快乐。</a:t>
            </a:r>
          </a:p>
          <a:p>
            <a:pPr algn="l"/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人们把汤豪舍赶了出去，让他到罗马朝圣请求教皇的宽恕。当伊丽莎白得知汤豪舍没有得到宽恕后，她抑郁而死。汤豪舍准备回到维纳斯那里去，这时遇上了伊丽莎白的送葬队伍。伤心欲狂的汤豪舍撞棺自尽，可就在这时朝圣者来报汤豪舍已经被宽恕了。</a:t>
            </a:r>
          </a:p>
          <a:p>
            <a:pPr algn="l"/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完整的标题是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汤豪舍与瓦尔特堡的歌咏比赛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，附有“由三幕构成的浪漫歌剧”的副标题。瓦格纳根据海涅的讽刺诗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汤豪舍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、格林兄弟的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德国传说集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和梯克的汤豪舍的民间传说，还有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1808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年德国浪漫诗人阿尼姆、布伦塔诺整理的民间诗集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魔术号角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中有关的诗篇改编的，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1842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年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1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月开始起草脚本，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1843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年定稿。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1843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年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7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月开始谱曲，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1845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年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4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月完成总谱。以后几经修改。现在形成了所谓的“德累斯顿版本”和“巴黎版本”。“德累斯顿版本”在形式上比较统一，比较忠实于瓦格纳的理想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;“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巴黎版本”出现了芭蕾舞，音乐有所增加，较受听众欢迎。瓦格纳临终时还对科西玛说：“我没有给世人留下一部完整的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汤豪舍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》”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。</a:t>
            </a:r>
          </a:p>
          <a:p>
            <a:pPr algn="l"/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汤豪舍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摆脱了意大利歌剧的影响，除了不再用意大利歌剧的编码形式外，各部分使用了瓦格纳本身说的“过渡的手法”。而上场纺人物每一个都有鲜明的个性。从这部歌剧开始，瓦格纳开始注意戏剧化的构思和音乐的全面结合，舞台设计开始重要起来。音乐中主题动机全面使用。这部歌剧可谓是瓦格纳风格的典型了。</a:t>
            </a:r>
          </a:p>
          <a:p>
            <a:pPr algn="l"/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故事发生在中世纪。骑士汤豪舍虽然与瓦尔特堡堡主的侄女伊丽莎白之间有纯洁的爱情，可是为了追求情欲去了维纳斯堡，做了肉欲化身的维纳斯的俘虏。但邪恶的欢乐也使他感到厌倦，就回到瓦尔特堡。骑士们正在举行歌咏比赛，由于汤豪舍赞美了情欲，耻笑了骑士们推崇的纯洁的爱情，而被人们赶了出来。但他到罗马教皇那里寻求宽恕又没有如愿。于是汤豪舍落入失意和自暴自弃的状态。回国后有怀恋起维纳斯。他的朋友沃尔夫拉姆为了让他打消这个念头，喊出了伊丽莎白的名字，他因此回到纯洁的爱情的世界。当伊丽莎白知道汤豪舍未能得救，就牺牲了自己的生命，汤豪舍也在她的身旁死区。他的罪恶被赦免了。</a:t>
            </a:r>
            <a:endParaRPr lang="en-US" altLang="zh-CN" sz="8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  <a:p>
            <a:pPr algn="l"/>
            <a:endParaRPr lang="en-US" altLang="zh-CN" sz="800" dirty="0">
              <a:solidFill>
                <a:srgbClr val="222222"/>
              </a:solidFill>
              <a:highlight>
                <a:srgbClr val="FFFFFF"/>
              </a:highlight>
              <a:latin typeface="Helvetica Neue" panose="02000503000000020004" pitchFamily="2" charset="0"/>
            </a:endParaRPr>
          </a:p>
          <a:p>
            <a:pPr algn="l"/>
            <a:r>
              <a:rPr lang="zh-CN" altLang="en-US" sz="800" b="0" i="0" dirty="0">
                <a:solidFill>
                  <a:srgbClr val="B66B6B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剧情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序曲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瓦格纳在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唐怀瑟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中仍然采用序曲这一形式开幕。在他下一部歌剧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《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罗恩格林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》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里面，序曲已为前奏曲所取代。唐怀瑟序曲常会在音乐会中被单独演奏。值得一提的是，日剧“白色巨塔”中之主角“财前五郎”于手术前经常口哼的乐曲，正是这首“唐怀瑟”的序曲。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第一幕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紧接着序曲之后首先出现的是维纳斯堡内一景。只见里面妖气弥漫，充满肉欲气息。在维纳斯堡沉溺多时的唐豪瑟突然对此般生活感到厌倦，不顾维纳斯的多 番劝阻挽留，决意离去。维纳斯预言，他终将归来。唐怀瑟大怒，喊了一声“我之救赎在圣母玛利亚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(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Mein Heil! </a:t>
            </a:r>
            <a:r>
              <a:rPr lang="en-GB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mein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Heil </a:t>
            </a:r>
            <a:r>
              <a:rPr lang="en-GB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ruht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in Maria!)。”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维纳斯堡消失。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五月一天，阳光普照，牧童在一大路旁歌唱。不久，朝圣者伴着合唱声经过。唐怀瑟深受感动，也开始赞美主。正在这时，图林根庄园主赫尔曼与几位游吟诗 人打猎归来，发现了久违了的唐豪瑟，又惊又喜。大家欢迎他回来，并告诉他，瓦特堡有一个歌唱比赛，并邀请唐怀瑟参加。他们还提到了唐怀瑟的恋人伊丽莎白。 “回到她的身边去。”唐怀瑟于是同意并跟着大家去瓦特堡。</a:t>
            </a:r>
          </a:p>
          <a:p>
            <a:pPr algn="l"/>
            <a:endParaRPr lang="en-US" altLang="zh-CN" sz="8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第二幕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第二幕开幕后即是瓦特堡内，正值歌唱比赛将要开始。这时，美丽的伊丽莎白走进会堂，并唱出一首著名的咏叹调“你，圣洁的大厅，我再次来到向你致意 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(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Dich, </a:t>
            </a:r>
            <a:r>
              <a:rPr lang="en-GB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teure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Halle, </a:t>
            </a:r>
            <a:r>
              <a:rPr lang="en-GB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grüß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' ich </a:t>
            </a:r>
            <a:r>
              <a:rPr lang="en-GB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wieder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)。”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接着，唐怀瑟在沃尔夫拉姆的引领下入场。当唐怀瑟见到伊丽莎白时，激动得跪到了地上。而伊丽莎白则衷心地欢迎他归来。跟着小号响起，骑 士进场。歌唱比赛开始。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赫尔曼首先宣布比赛的主题为“爱情的力量”。首先上场的是沃尔夫拉姆。当他颂唱着爱情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C2079-E0FB-6150-1CE9-4D0BB8656F68}"/>
              </a:ext>
            </a:extLst>
          </p:cNvPr>
          <p:cNvSpPr txBox="1"/>
          <p:nvPr/>
        </p:nvSpPr>
        <p:spPr>
          <a:xfrm>
            <a:off x="4952999" y="0"/>
            <a:ext cx="4189325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的时候，唐怀瑟却在一侧讥笑他，认为他少了幻想与憧憬。后来瓦 尔特上场。唐怀瑟按耐不住，赞扬着爱的欢乐。众人开始有点骚动。彼特洛夫训斥他，却被唐怀瑟反唇相讥。沃尔夫拉姆为了平息大家的骚动，再献一曲。唐豪瑟这 时按耐不住，竟然唱出了“维纳斯赞歌”。众骑士大怒，拔剑要攻击唐豪瑟。就在此刻，伊丽莎白扑到唐豪瑟旁边，用自己的身躯保住唐豪瑟。赫尔曼说到，犯下如 此之罪的人，必须亲到教皇处请求宽恕，众人齐声同意。唐豪瑟一脸羞惭，奔出了大厅。伊丽莎白则昏倒在地。</a:t>
            </a:r>
          </a:p>
          <a:p>
            <a:pPr algn="l"/>
            <a:endParaRPr lang="en-US" altLang="zh-CN" sz="8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第三幕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在瓦尔特堡山麓大道旁，只见伊丽莎白在圣母像面前祈祷，等待唐豪瑟的归来。这时，一群朝圣者高唱着巡礼大合唱归来。伊丽莎白在它们里面找不到唐豪 瑟，心情更为忧郁。沃尔弗拉姆目送伊丽莎白离去之后，仰望着满天的繁星，唱出了咏叹调“可爱的晚星”，并预感伊丽莎白不久于人世。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突然，有人收起话来：“我听到了竖琴声。”沃尔弗拉姆回头一看，只见是狼狈不堪的唐豪瑟。唐豪瑟告诉了沃尔弗拉姆自己的赎罪之行。教皇告诉他，教皇 的手杖长出花来之时，就是唐豪瑟获释之日。唐豪瑟对此深感绝望，突然又想起了维纳斯堡。一念之间，妖风再起，维纳斯堡又出现了。维纳斯再次向唐豪瑟展开了 双臂。唐豪瑟一步步向维纳斯走去。沃尔弗拉姆怎么也拉不住他。正是危急之际，沃尔弗拉姆喊了一声“伊丽莎白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!”</a:t>
            </a:r>
            <a:r>
              <a:rPr lang="zh-CN" alt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啥时喊醒了唐豪瑟。这圣洁的名字驱散了妖 气。只见教皇的手杖果真开了花。唐豪瑟终于得到宽恕。</a:t>
            </a:r>
          </a:p>
          <a:p>
            <a:pPr algn="l"/>
            <a:endParaRPr lang="zh-CN" altLang="en-US" sz="8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637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utsche Oper Berlin - The AIDS Foundation benefit concert - 2017 | Schedule">
            <a:extLst>
              <a:ext uri="{FF2B5EF4-FFF2-40B4-BE49-F238E27FC236}">
                <a16:creationId xmlns:a16="http://schemas.microsoft.com/office/drawing/2014/main" id="{0AD2D478-9C18-CEC1-0346-C914AB73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5" y="278999"/>
            <a:ext cx="4476755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973967F-7E73-D001-12BB-D5797F559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63" y="1774562"/>
            <a:ext cx="4414537" cy="397370"/>
          </a:xfrm>
          <a:prstGeom prst="rect">
            <a:avLst/>
          </a:prstGeom>
        </p:spPr>
      </p:pic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9B5FA80-5978-0989-47DA-C483A9277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18" y="432033"/>
            <a:ext cx="4605947" cy="5993934"/>
          </a:xfrm>
          <a:prstGeom prst="rect">
            <a:avLst/>
          </a:prstGeom>
        </p:spPr>
      </p:pic>
      <p:pic>
        <p:nvPicPr>
          <p:cNvPr id="10" name="Grafik 9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E65B9B5C-B15A-D48D-1608-70CB1B4BFE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7" r="4593" b="1"/>
          <a:stretch/>
        </p:blipFill>
        <p:spPr>
          <a:xfrm>
            <a:off x="211643" y="2885813"/>
            <a:ext cx="4817570" cy="333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1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Nacht enthält.&#10;&#10;Automatisch generierte Beschreibung">
            <a:extLst>
              <a:ext uri="{FF2B5EF4-FFF2-40B4-BE49-F238E27FC236}">
                <a16:creationId xmlns:a16="http://schemas.microsoft.com/office/drawing/2014/main" id="{B2423C81-A2A0-B4E1-7A81-D94FAD83F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11"/>
            <a:ext cx="9906000" cy="6648578"/>
          </a:xfrm>
          <a:prstGeom prst="rect">
            <a:avLst/>
          </a:prstGeom>
        </p:spPr>
      </p:pic>
      <p:pic>
        <p:nvPicPr>
          <p:cNvPr id="5" name="Grafik 4" descr="Ein Bild, das Person, dunkel enthält.&#10;&#10;Automatisch generierte Beschreibung">
            <a:extLst>
              <a:ext uri="{FF2B5EF4-FFF2-40B4-BE49-F238E27FC236}">
                <a16:creationId xmlns:a16="http://schemas.microsoft.com/office/drawing/2014/main" id="{BD9F41A1-0D34-AB67-4EBD-A0EB695A7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644"/>
            <a:ext cx="9906000" cy="6616712"/>
          </a:xfrm>
          <a:prstGeom prst="rect">
            <a:avLst/>
          </a:prstGeom>
        </p:spPr>
      </p:pic>
      <p:pic>
        <p:nvPicPr>
          <p:cNvPr id="7" name="Grafik 6" descr="Ein Bild, das Person, drinnen, dunkel enthält.&#10;&#10;Automatisch generierte Beschreibung">
            <a:extLst>
              <a:ext uri="{FF2B5EF4-FFF2-40B4-BE49-F238E27FC236}">
                <a16:creationId xmlns:a16="http://schemas.microsoft.com/office/drawing/2014/main" id="{C94487AD-5464-D2BA-92A9-91D3BFD0A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98"/>
            <a:ext cx="9906000" cy="6610004"/>
          </a:xfrm>
          <a:prstGeom prst="rect">
            <a:avLst/>
          </a:prstGeom>
        </p:spPr>
      </p:pic>
      <p:pic>
        <p:nvPicPr>
          <p:cNvPr id="9" name="Grafik 8" descr="Ein Bild, das Natur, Feuer enthält.&#10;&#10;Automatisch generierte Beschreibung">
            <a:extLst>
              <a:ext uri="{FF2B5EF4-FFF2-40B4-BE49-F238E27FC236}">
                <a16:creationId xmlns:a16="http://schemas.microsoft.com/office/drawing/2014/main" id="{40376A9C-532D-0DF7-F1B8-BBA02DCFD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29"/>
            <a:ext cx="9906000" cy="656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67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2B51F39-86E3-8BF6-F671-8FB8DB26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3" y="643466"/>
            <a:ext cx="4220082" cy="55710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1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innen, Person, Gruppe, Personen enthält.&#10;&#10;Automatisch generierte Beschreibung">
            <a:extLst>
              <a:ext uri="{FF2B5EF4-FFF2-40B4-BE49-F238E27FC236}">
                <a16:creationId xmlns:a16="http://schemas.microsoft.com/office/drawing/2014/main" id="{6393AC5B-9F04-EF09-29BC-25D4F36E7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r="2419" b="2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Grafik 6" descr="Ein Bild, das Text, Natur enthält.&#10;&#10;Automatisch generierte Beschreibung">
            <a:extLst>
              <a:ext uri="{FF2B5EF4-FFF2-40B4-BE49-F238E27FC236}">
                <a16:creationId xmlns:a16="http://schemas.microsoft.com/office/drawing/2014/main" id="{1C896921-30F1-76EE-7A9C-2F5B860662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" r="-2" b="-2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D6BEB61-2D12-7A76-4C92-12679539E5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r="20975" b="-1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95143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Baum, draußen, Pflanze, Wald enthält.&#10;&#10;Automatisch generierte Beschreibung">
            <a:extLst>
              <a:ext uri="{FF2B5EF4-FFF2-40B4-BE49-F238E27FC236}">
                <a16:creationId xmlns:a16="http://schemas.microsoft.com/office/drawing/2014/main" id="{021274F8-0C64-5883-924F-9FC225CC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" r="1" b="1"/>
          <a:stretch/>
        </p:blipFill>
        <p:spPr>
          <a:xfrm>
            <a:off x="20" y="1282"/>
            <a:ext cx="9905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6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1481</Words>
  <Application>Microsoft Macintosh PowerPoint</Application>
  <PresentationFormat>A4 Paper (210x297 mm)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Helvetica Neue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133</cp:revision>
  <cp:lastPrinted>2022-12-15T08:01:49Z</cp:lastPrinted>
  <dcterms:created xsi:type="dcterms:W3CDTF">2022-11-07T20:45:57Z</dcterms:created>
  <dcterms:modified xsi:type="dcterms:W3CDTF">2024-05-18T15:02:59Z</dcterms:modified>
</cp:coreProperties>
</file>